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0"/>
  </p:notesMasterIdLst>
  <p:sldIdLst>
    <p:sldId id="256" r:id="rId2"/>
    <p:sldId id="316" r:id="rId3"/>
    <p:sldId id="296" r:id="rId4"/>
    <p:sldId id="271" r:id="rId5"/>
    <p:sldId id="262" r:id="rId6"/>
    <p:sldId id="299" r:id="rId7"/>
    <p:sldId id="297" r:id="rId8"/>
    <p:sldId id="258" r:id="rId9"/>
    <p:sldId id="302" r:id="rId10"/>
    <p:sldId id="315" r:id="rId11"/>
    <p:sldId id="303" r:id="rId12"/>
    <p:sldId id="298" r:id="rId13"/>
    <p:sldId id="314" r:id="rId14"/>
    <p:sldId id="308" r:id="rId15"/>
    <p:sldId id="305" r:id="rId16"/>
    <p:sldId id="313" r:id="rId17"/>
    <p:sldId id="311" r:id="rId18"/>
    <p:sldId id="274" r:id="rId19"/>
  </p:sldIdLst>
  <p:sldSz cx="9144000" cy="5143500" type="screen16x9"/>
  <p:notesSz cx="6858000" cy="9144000"/>
  <p:embeddedFontLst>
    <p:embeddedFont>
      <p:font typeface="Roboto Light" panose="020B0604020202020204" charset="0"/>
      <p:regular r:id="rId21"/>
      <p:bold r:id="rId22"/>
      <p:italic r:id="rId23"/>
      <p:boldItalic r:id="rId24"/>
    </p:embeddedFont>
    <p:embeddedFont>
      <p:font typeface="Impact" panose="020B0806030902050204" pitchFamily="34" charset="0"/>
      <p:regular r:id="rId25"/>
    </p:embeddedFont>
    <p:embeddedFont>
      <p:font typeface="Roboto Mono Thin" panose="020B0604020202020204" charset="0"/>
      <p:regular r:id="rId26"/>
      <p:bold r:id="rId27"/>
      <p:italic r:id="rId28"/>
      <p:boldItalic r:id="rId29"/>
    </p:embeddedFont>
    <p:embeddedFont>
      <p:font typeface="Bree Serif" panose="020B0604020202020204" charset="0"/>
      <p:regular r:id="rId30"/>
    </p:embeddedFont>
    <p:embeddedFont>
      <p:font typeface="Roboto Thin" panose="020B0604020202020204" charset="0"/>
      <p:regular r:id="rId31"/>
      <p:bold r:id="rId32"/>
      <p:italic r:id="rId33"/>
      <p:boldItalic r:id="rId34"/>
    </p:embeddedFont>
    <p:embeddedFont>
      <p:font typeface="Didact Gothic" panose="020B0604020202020204" charset="0"/>
      <p:regular r:id="rId35"/>
    </p:embeddedFont>
    <p:embeddedFont>
      <p:font typeface="Roboto Black" panose="020B0604020202020204" charset="0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22.jp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microsoft.com/office/2007/relationships/hdphoto" Target="../media/hdphoto2.wdp"/><Relationship Id="rId15" Type="http://schemas.openxmlformats.org/officeDocument/2006/relationships/image" Target="../media/image25.jpg"/><Relationship Id="rId23" Type="http://schemas.openxmlformats.org/officeDocument/2006/relationships/image" Target="../media/image28.sv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14" Type="http://schemas.openxmlformats.org/officeDocument/2006/relationships/image" Target="../media/image24.jpg"/><Relationship Id="rId2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xmlns="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xmlns="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6" y="2567693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77" y="979512"/>
            <a:ext cx="4840357" cy="395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647243"/>
            <a:ext cx="8520600" cy="606600"/>
          </a:xfrm>
        </p:spPr>
        <p:txBody>
          <a:bodyPr/>
          <a:lstStyle/>
          <a:p>
            <a:r>
              <a:rPr lang="pt-BR" dirty="0"/>
              <a:t>MAPEAMENTO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xmlns="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xmlns="" id="{34A50228-01DA-4631-B0D5-281FEC8C8469}"/>
              </a:ext>
            </a:extLst>
          </p:cNvPr>
          <p:cNvSpPr/>
          <p:nvPr/>
        </p:nvSpPr>
        <p:spPr>
          <a:xfrm>
            <a:off x="-1138677" y="-503988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E3F9C1B9-2B0D-4CC6-8684-27FD688A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146772"/>
            <a:ext cx="8600470" cy="216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37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4091" y="2349235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800" b="1" dirty="0"/>
              <a:t>PARTE TÉCNICA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69825" y="368399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LOW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5008631" y="1002568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7" name="Imagem 6" descr="Uma imagem contendo objeto, cabide, espelho, pássaro&#10;&#10;Descrição gerada automaticamente">
            <a:extLst>
              <a:ext uri="{FF2B5EF4-FFF2-40B4-BE49-F238E27FC236}">
                <a16:creationId xmlns:a16="http://schemas.microsoft.com/office/drawing/2014/main" xmlns="" id="{854DC738-46CF-42B9-B226-6499A8ED1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052" b="92507" l="2841" r="96591">
                        <a14:foregroundMark x1="26705" y1="27378" x2="26705" y2="27378"/>
                        <a14:foregroundMark x1="26326" y1="28818" x2="26326" y2="28818"/>
                        <a14:foregroundMark x1="23674" y1="30259" x2="23674" y2="30259"/>
                        <a14:foregroundMark x1="17424" y1="40634" x2="17424" y2="40634"/>
                        <a14:foregroundMark x1="14205" y1="43516" x2="14205" y2="43516"/>
                        <a14:foregroundMark x1="9848" y1="46398" x2="9848" y2="46398"/>
                        <a14:foregroundMark x1="2841" y1="64265" x2="2841" y2="64265"/>
                        <a14:foregroundMark x1="3788" y1="73775" x2="3788" y2="73775"/>
                        <a14:foregroundMark x1="11174" y1="89337" x2="11174" y2="89337"/>
                        <a14:foregroundMark x1="7765" y1="86455" x2="7765" y2="86455"/>
                        <a14:foregroundMark x1="23106" y1="91643" x2="23106" y2="91643"/>
                        <a14:foregroundMark x1="73106" y1="91643" x2="73106" y2="91643"/>
                        <a14:foregroundMark x1="64962" y1="91643" x2="64962" y2="91643"/>
                        <a14:foregroundMark x1="90152" y1="86455" x2="90152" y2="86455"/>
                        <a14:foregroundMark x1="90720" y1="87320" x2="90720" y2="87320"/>
                        <a14:foregroundMark x1="95076" y1="79539" x2="95076" y2="79539"/>
                        <a14:foregroundMark x1="96023" y1="58213" x2="96023" y2="58213"/>
                        <a14:foregroundMark x1="95076" y1="55620" x2="95076" y2="55620"/>
                        <a14:foregroundMark x1="83333" y1="43516" x2="83333" y2="43516"/>
                        <a14:foregroundMark x1="85227" y1="42939" x2="85227" y2="42939"/>
                        <a14:foregroundMark x1="77083" y1="36599" x2="77083" y2="36599"/>
                        <a14:foregroundMark x1="66856" y1="10951" x2="66856" y2="10951"/>
                        <a14:foregroundMark x1="68750" y1="11527" x2="68750" y2="11527"/>
                        <a14:foregroundMark x1="35227" y1="27954" x2="35227" y2="27954"/>
                        <a14:foregroundMark x1="39394" y1="19597" x2="39394" y2="19597"/>
                        <a14:foregroundMark x1="43750" y1="12392" x2="43750" y2="12392"/>
                        <a14:foregroundMark x1="45265" y1="64265" x2="45265" y2="64265"/>
                        <a14:foregroundMark x1="56629" y1="49280" x2="56629" y2="49280"/>
                        <a14:foregroundMark x1="48295" y1="46398" x2="48295" y2="46398"/>
                        <a14:foregroundMark x1="45833" y1="49856" x2="45833" y2="49856"/>
                        <a14:foregroundMark x1="35985" y1="51585" x2="35985" y2="51585"/>
                        <a14:foregroundMark x1="29735" y1="70029" x2="29735" y2="70029"/>
                        <a14:foregroundMark x1="54167" y1="69452" x2="54167" y2="69452"/>
                        <a14:foregroundMark x1="66477" y1="69452" x2="68750" y2="70893"/>
                        <a14:foregroundMark x1="73295" y1="73775" x2="73295" y2="73775"/>
                        <a14:foregroundMark x1="74242" y1="66282" x2="74242" y2="66282"/>
                        <a14:foregroundMark x1="74242" y1="66282" x2="72348" y2="64841"/>
                        <a14:foregroundMark x1="64962" y1="55331" x2="63447" y2="45533"/>
                        <a14:foregroundMark x1="62500" y1="40922" x2="62879" y2="32853"/>
                        <a14:foregroundMark x1="62879" y1="32853" x2="33523" y2="68012"/>
                        <a14:foregroundMark x1="39015" y1="25360" x2="39962" y2="20173"/>
                        <a14:foregroundMark x1="47348" y1="10663" x2="47348" y2="10663"/>
                        <a14:foregroundMark x1="62500" y1="8934" x2="62500" y2="8934"/>
                        <a14:foregroundMark x1="62500" y1="6916" x2="56629" y2="6052"/>
                        <a14:foregroundMark x1="90909" y1="46974" x2="90909" y2="46974"/>
                        <a14:foregroundMark x1="96780" y1="62536" x2="96780" y2="62536"/>
                        <a14:foregroundMark x1="46780" y1="92507" x2="46780" y2="925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8028" y="972809"/>
            <a:ext cx="2030300" cy="1334308"/>
          </a:xfrm>
          <a:prstGeom prst="rect">
            <a:avLst/>
          </a:prstGeom>
          <a:noFill/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D52198EA-0321-4F9B-9B13-C2C5BC9A807C}"/>
              </a:ext>
            </a:extLst>
          </p:cNvPr>
          <p:cNvSpPr/>
          <p:nvPr/>
        </p:nvSpPr>
        <p:spPr>
          <a:xfrm>
            <a:off x="216493" y="2804402"/>
            <a:ext cx="2968770" cy="21499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Uma imagem contendo chapéu&#10;&#10;Descrição gerada automaticamente">
            <a:extLst>
              <a:ext uri="{FF2B5EF4-FFF2-40B4-BE49-F238E27FC236}">
                <a16:creationId xmlns:a16="http://schemas.microsoft.com/office/drawing/2014/main" xmlns="" id="{82AEEC79-5826-4808-9CD9-BAE55AFBC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958" y="1287658"/>
            <a:ext cx="379291" cy="506106"/>
          </a:xfrm>
          <a:prstGeom prst="rect">
            <a:avLst/>
          </a:prstGeom>
        </p:spPr>
      </p:pic>
      <p:pic>
        <p:nvPicPr>
          <p:cNvPr id="10" name="Imagem 9" descr="Computador">
            <a:extLst>
              <a:ext uri="{FF2B5EF4-FFF2-40B4-BE49-F238E27FC236}">
                <a16:creationId xmlns:a16="http://schemas.microsoft.com/office/drawing/2014/main" xmlns="" id="{0832B039-A0A3-401B-9257-8973EB4F4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5400256" y="1320777"/>
            <a:ext cx="3511985" cy="3511985"/>
          </a:xfrm>
          <a:prstGeom prst="rect">
            <a:avLst/>
          </a:prstGeom>
        </p:spPr>
      </p:pic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xmlns="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0927" y="2385547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xmlns="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7382" y="239658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6268" y="2954497"/>
            <a:ext cx="372307" cy="372307"/>
          </a:xfrm>
          <a:prstGeom prst="rect">
            <a:avLst/>
          </a:prstGeom>
        </p:spPr>
      </p:pic>
      <p:pic>
        <p:nvPicPr>
          <p:cNvPr id="15" name="Imagem 1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xmlns="" id="{0C2F88D2-68B4-4E55-86AD-4B6B040CDE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7018" y="1713977"/>
            <a:ext cx="317669" cy="317669"/>
          </a:xfrm>
          <a:prstGeom prst="rect">
            <a:avLst/>
          </a:prstGeom>
        </p:spPr>
      </p:pic>
      <p:pic>
        <p:nvPicPr>
          <p:cNvPr id="16" name="Imagem 15" descr="Desenho de bandeira&#10;&#10;Descrição gerada automaticamente">
            <a:extLst>
              <a:ext uri="{FF2B5EF4-FFF2-40B4-BE49-F238E27FC236}">
                <a16:creationId xmlns:a16="http://schemas.microsoft.com/office/drawing/2014/main" xmlns="" id="{85D155C3-39BA-4F0A-ACEE-79A1990DAC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7022" y="1503533"/>
            <a:ext cx="225886" cy="225886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xmlns="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2139" y="3375200"/>
            <a:ext cx="769538" cy="59752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5781" y="3495554"/>
            <a:ext cx="515679" cy="515679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xmlns="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243" y="2945182"/>
            <a:ext cx="683395" cy="46310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3C4FE6A5-B52E-4107-B90D-943956D4C490}"/>
              </a:ext>
            </a:extLst>
          </p:cNvPr>
          <p:cNvSpPr txBox="1"/>
          <p:nvPr/>
        </p:nvSpPr>
        <p:spPr>
          <a:xfrm>
            <a:off x="6296268" y="4383035"/>
            <a:ext cx="2260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UI (Interface do usuário)</a:t>
            </a:r>
          </a:p>
        </p:txBody>
      </p:sp>
      <p:pic>
        <p:nvPicPr>
          <p:cNvPr id="22" name="Imagem 21" descr="Uma imagem contendo relógio, medidor&#10;&#10;Descrição gerada automaticamente">
            <a:extLst>
              <a:ext uri="{FF2B5EF4-FFF2-40B4-BE49-F238E27FC236}">
                <a16:creationId xmlns:a16="http://schemas.microsoft.com/office/drawing/2014/main" xmlns="" id="{D5DE30B8-82DD-47D2-9932-844A35754D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46848" y="4258695"/>
            <a:ext cx="977827" cy="574067"/>
          </a:xfrm>
          <a:prstGeom prst="rect">
            <a:avLst/>
          </a:prstGeom>
        </p:spPr>
      </p:pic>
      <p:sp>
        <p:nvSpPr>
          <p:cNvPr id="23" name="Sinal de Adição 22">
            <a:extLst>
              <a:ext uri="{FF2B5EF4-FFF2-40B4-BE49-F238E27FC236}">
                <a16:creationId xmlns:a16="http://schemas.microsoft.com/office/drawing/2014/main" xmlns="" id="{C948072F-6EC0-4ABB-9AC6-FD0A487BB28C}"/>
              </a:ext>
            </a:extLst>
          </p:cNvPr>
          <p:cNvSpPr/>
          <p:nvPr/>
        </p:nvSpPr>
        <p:spPr>
          <a:xfrm>
            <a:off x="1758489" y="3879363"/>
            <a:ext cx="288359" cy="28597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 descr="Uma imagem contendo abajur&#10;&#10;Descrição gerada automaticamente">
            <a:extLst>
              <a:ext uri="{FF2B5EF4-FFF2-40B4-BE49-F238E27FC236}">
                <a16:creationId xmlns:a16="http://schemas.microsoft.com/office/drawing/2014/main" xmlns="" id="{B8D6F78A-B780-4EDA-8ACA-B652B5289F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75495" y="2422019"/>
            <a:ext cx="222102" cy="229317"/>
          </a:xfrm>
          <a:prstGeom prst="rect">
            <a:avLst/>
          </a:prstGeom>
        </p:spPr>
      </p:pic>
      <p:pic>
        <p:nvPicPr>
          <p:cNvPr id="27" name="Imagem 26" descr="Uma imagem contendo gráfico, quarto, cd&#10;&#10;Descrição gerada automaticamente">
            <a:extLst>
              <a:ext uri="{FF2B5EF4-FFF2-40B4-BE49-F238E27FC236}">
                <a16:creationId xmlns:a16="http://schemas.microsoft.com/office/drawing/2014/main" xmlns="" id="{1B729B18-D10F-4263-8F7A-6878200F14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73318" y="2764737"/>
            <a:ext cx="224279" cy="224279"/>
          </a:xfrm>
          <a:prstGeom prst="rect">
            <a:avLst/>
          </a:prstGeom>
        </p:spPr>
      </p:pic>
      <p:pic>
        <p:nvPicPr>
          <p:cNvPr id="28" name="Imagem 27" descr="Uma imagem contendo desenho&#10;&#10;Descrição gerada automaticamente">
            <a:extLst>
              <a:ext uri="{FF2B5EF4-FFF2-40B4-BE49-F238E27FC236}">
                <a16:creationId xmlns:a16="http://schemas.microsoft.com/office/drawing/2014/main" xmlns="" id="{5C1D6B2C-4B7F-409F-9114-EBD6C6BCBD2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59894" y="3109554"/>
            <a:ext cx="222102" cy="238791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xmlns="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50130" y="1614125"/>
            <a:ext cx="524562" cy="431131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xmlns="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 rot="2534144">
            <a:off x="2001691" y="2038372"/>
            <a:ext cx="537490" cy="537490"/>
          </a:xfrm>
          <a:prstGeom prst="rect">
            <a:avLst/>
          </a:prstGeom>
        </p:spPr>
      </p:pic>
      <p:pic>
        <p:nvPicPr>
          <p:cNvPr id="33" name="Gráfico 32" descr="Sem fio">
            <a:extLst>
              <a:ext uri="{FF2B5EF4-FFF2-40B4-BE49-F238E27FC236}">
                <a16:creationId xmlns:a16="http://schemas.microsoft.com/office/drawing/2014/main" xmlns="" id="{F4E259CA-3CB7-4EC3-9D48-DE7621496A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 rot="2534144">
            <a:off x="4795434" y="1525018"/>
            <a:ext cx="537490" cy="53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203379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600" b="1" dirty="0"/>
              <a:t>POR QUE USAR A NOSSA FERRAMENTA?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xmlns="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xmlns="" id="{57BDE558-CAA7-446E-B81E-C1A5F745B967}"/>
              </a:ext>
            </a:extLst>
          </p:cNvPr>
          <p:cNvSpPr/>
          <p:nvPr/>
        </p:nvSpPr>
        <p:spPr>
          <a:xfrm>
            <a:off x="-616944" y="309507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xmlns="" id="{E12CD4B6-5CB7-4AFC-8AA5-361428034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46" y="1251150"/>
            <a:ext cx="4762089" cy="369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FLUXOGRAMA DE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xmlns="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xmlns="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7" name="Imagem 6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xmlns="" id="{30C699C8-D129-4CC6-938C-C0DD57CB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597" y="1251150"/>
            <a:ext cx="5568806" cy="37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614200" y="3251325"/>
            <a:ext cx="1581300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781350" y="2876850"/>
            <a:ext cx="1581300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sz="2400" dirty="0">
                <a:solidFill>
                  <a:schemeClr val="bg1"/>
                </a:solidFill>
              </a:rPr>
              <a:t>PROCESSO DE APRENDIZADO COM O PROJETO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48500" y="2555025"/>
            <a:ext cx="1581300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 rot="19086330">
            <a:off x="3466116" y="3548977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Inovação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 rot="19053176">
            <a:off x="5411427" y="3208990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Tecnologia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 rot="19215840">
            <a:off x="1204478" y="3856896"/>
            <a:ext cx="2321309" cy="548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E2A47"/>
                </a:solidFill>
              </a:rPr>
              <a:t>Desenvolvimento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175004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xmlns="" id="{A753EFBC-87AE-4144-9C24-61656A3A27DC}"/>
              </a:ext>
            </a:extLst>
          </p:cNvPr>
          <p:cNvGrpSpPr/>
          <p:nvPr/>
        </p:nvGrpSpPr>
        <p:grpSpPr>
          <a:xfrm>
            <a:off x="4342173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xmlns="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xmlns="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xmlns="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xmlns="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xmlns="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xmlns="" id="{5713A67C-EDA1-4CCA-9E3B-6E7C329DBC97}"/>
              </a:ext>
            </a:extLst>
          </p:cNvPr>
          <p:cNvGrpSpPr/>
          <p:nvPr/>
        </p:nvGrpSpPr>
        <p:grpSpPr>
          <a:xfrm>
            <a:off x="6509329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xmlns="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xmlns="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xmlns="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xmlns="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xmlns="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68519" y="19257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RA – 01192007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48FFD5"/>
                </a:solidFill>
              </a:rPr>
              <a:t>DESENVOLVEDORA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68519" y="3742552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RA – 01181053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2077471" y="19257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RA – 01192088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7471" y="28504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RA – 01192040</a:t>
            </a:r>
          </a:p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077471" y="37392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RA – 01192057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1995209" y="2778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LISANDRA LOPES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1995209" y="3667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PEDRO FICUCIELLO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81807" y="1854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PRISCILA MATOS</a:t>
            </a:r>
            <a:endParaRPr dirty="0"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81807" y="278206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RICARDO MALAN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81807" y="36710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VINICIUS SOUZA</a:t>
            </a:r>
            <a:endParaRPr dirty="0"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43488" y="510466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=""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995209" y="1854563"/>
            <a:ext cx="2076000" cy="196200"/>
          </a:xfrm>
        </p:spPr>
        <p:txBody>
          <a:bodyPr/>
          <a:lstStyle/>
          <a:p>
            <a:r>
              <a:rPr lang="pt-BR" dirty="0"/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=""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61668" y="2862615"/>
            <a:ext cx="1889400" cy="502500"/>
          </a:xfrm>
        </p:spPr>
        <p:txBody>
          <a:bodyPr/>
          <a:lstStyle/>
          <a:p>
            <a:r>
              <a:rPr lang="pt-BR" dirty="0"/>
              <a:t>RA – 01192067</a:t>
            </a:r>
          </a:p>
          <a:p>
            <a:r>
              <a:rPr lang="pt-BR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=""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5286" t="40859" r="31544" b="25859"/>
          <a:stretch/>
        </p:blipFill>
        <p:spPr>
          <a:xfrm>
            <a:off x="6503190" y="1710759"/>
            <a:ext cx="735810" cy="757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5"/>
          <a:srcRect l="31230" t="31250" r="28729" b="39218"/>
          <a:stretch/>
        </p:blipFill>
        <p:spPr>
          <a:xfrm>
            <a:off x="6503191" y="3480742"/>
            <a:ext cx="735810" cy="76631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30396" t="31406" r="31231" b="30781"/>
          <a:stretch/>
        </p:blipFill>
        <p:spPr>
          <a:xfrm>
            <a:off x="6503190" y="2544581"/>
            <a:ext cx="735810" cy="865262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/>
          <a:srcRect l="32899" t="36847" r="26642" b="29844"/>
          <a:stretch/>
        </p:blipFill>
        <p:spPr>
          <a:xfrm>
            <a:off x="1614016" y="2543688"/>
            <a:ext cx="750806" cy="866156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28311" t="31719" r="29562" b="28594"/>
          <a:stretch/>
        </p:blipFill>
        <p:spPr>
          <a:xfrm>
            <a:off x="1619965" y="1709057"/>
            <a:ext cx="750806" cy="763493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9"/>
          <a:srcRect l="29916" t="27500" r="29978" b="39687"/>
          <a:stretch/>
        </p:blipFill>
        <p:spPr>
          <a:xfrm>
            <a:off x="1607820" y="3496541"/>
            <a:ext cx="757002" cy="756270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4091" y="2349235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600" b="1" dirty="0"/>
              <a:t>CONTEXTUALIZAÇÃO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75417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E JUSTIFICATIVA</a:t>
            </a:r>
            <a:endParaRPr dirty="0"/>
          </a:p>
        </p:txBody>
      </p:sp>
      <p:sp>
        <p:nvSpPr>
          <p:cNvPr id="1000" name="Google Shape;1000;p35"/>
          <p:cNvSpPr/>
          <p:nvPr/>
        </p:nvSpPr>
        <p:spPr>
          <a:xfrm>
            <a:off x="2293016" y="264563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2707594" y="271890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2963999" y="266728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2959003" y="200212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5"/>
          <p:cNvSpPr/>
          <p:nvPr/>
        </p:nvSpPr>
        <p:spPr>
          <a:xfrm>
            <a:off x="3023938" y="212200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5"/>
          <p:cNvSpPr/>
          <p:nvPr/>
        </p:nvSpPr>
        <p:spPr>
          <a:xfrm>
            <a:off x="2793344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35"/>
          <p:cNvGrpSpPr/>
          <p:nvPr/>
        </p:nvGrpSpPr>
        <p:grpSpPr>
          <a:xfrm>
            <a:off x="2905736" y="2888729"/>
            <a:ext cx="235606" cy="294716"/>
            <a:chOff x="2905736" y="2888729"/>
            <a:chExt cx="235606" cy="294716"/>
          </a:xfrm>
        </p:grpSpPr>
        <p:sp>
          <p:nvSpPr>
            <p:cNvPr id="1009" name="Google Shape;1009;p35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5"/>
          <p:cNvSpPr/>
          <p:nvPr/>
        </p:nvSpPr>
        <p:spPr>
          <a:xfrm>
            <a:off x="5031941" y="200212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35"/>
          <p:cNvSpPr/>
          <p:nvPr/>
        </p:nvSpPr>
        <p:spPr>
          <a:xfrm>
            <a:off x="4780532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5036937" y="266728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5097707" y="206704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rgbClr val="48FFD5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5061073" y="203042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4867112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3995480" y="393767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3744055" y="2689087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3998800" y="334493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4060415" y="325002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4024612" y="396682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5"/>
          <p:cNvSpPr/>
          <p:nvPr/>
        </p:nvSpPr>
        <p:spPr>
          <a:xfrm>
            <a:off x="3830635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5"/>
          <p:cNvSpPr/>
          <p:nvPr/>
        </p:nvSpPr>
        <p:spPr>
          <a:xfrm>
            <a:off x="5816993" y="271890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5"/>
          <p:cNvSpPr/>
          <p:nvPr/>
        </p:nvSpPr>
        <p:spPr>
          <a:xfrm>
            <a:off x="6072568" y="334493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5"/>
          <p:cNvSpPr/>
          <p:nvPr/>
        </p:nvSpPr>
        <p:spPr>
          <a:xfrm>
            <a:off x="5903573" y="280463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5"/>
          <p:cNvSpPr txBox="1">
            <a:spLocks noGrp="1"/>
          </p:cNvSpPr>
          <p:nvPr>
            <p:ph type="subTitle" idx="4294967295"/>
          </p:nvPr>
        </p:nvSpPr>
        <p:spPr>
          <a:xfrm>
            <a:off x="1830912" y="1432315"/>
            <a:ext cx="4915587" cy="624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>
                <a:latin typeface="Roboto Black" panose="020B0604020202020204" charset="0"/>
                <a:ea typeface="Roboto Black" panose="020B0604020202020204" charset="0"/>
              </a:rPr>
              <a:t>Muito tempo perdido na procura vaga</a:t>
            </a:r>
            <a:endParaRPr dirty="0">
              <a:solidFill>
                <a:srgbClr val="FFFFFF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040" name="Google Shape;1040;p35"/>
          <p:cNvSpPr txBox="1">
            <a:spLocks noGrp="1"/>
          </p:cNvSpPr>
          <p:nvPr>
            <p:ph type="subTitle" idx="4294967295"/>
          </p:nvPr>
        </p:nvSpPr>
        <p:spPr>
          <a:xfrm>
            <a:off x="3509560" y="4128835"/>
            <a:ext cx="1218300" cy="386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>
                <a:latin typeface="Roboto Black" panose="020B0604020202020204" charset="0"/>
                <a:ea typeface="Roboto Black" panose="020B0604020202020204" charset="0"/>
              </a:rPr>
              <a:t>Agilidade</a:t>
            </a:r>
            <a:endParaRPr dirty="0">
              <a:solidFill>
                <a:srgbClr val="FFFFFF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043" name="Google Shape;1043;p35"/>
          <p:cNvSpPr txBox="1">
            <a:spLocks noGrp="1"/>
          </p:cNvSpPr>
          <p:nvPr>
            <p:ph type="ctrTitle" idx="4294967295"/>
          </p:nvPr>
        </p:nvSpPr>
        <p:spPr>
          <a:xfrm>
            <a:off x="6967550" y="2888729"/>
            <a:ext cx="1219592" cy="462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</a:rPr>
              <a:t>SMCV</a:t>
            </a:r>
            <a:endParaRPr sz="1800" dirty="0">
              <a:solidFill>
                <a:srgbClr val="FFFFFF"/>
              </a:solidFill>
            </a:endParaRPr>
          </a:p>
        </p:txBody>
      </p:sp>
      <p:grpSp>
        <p:nvGrpSpPr>
          <p:cNvPr id="1044" name="Google Shape;1044;p35"/>
          <p:cNvGrpSpPr/>
          <p:nvPr/>
        </p:nvGrpSpPr>
        <p:grpSpPr>
          <a:xfrm>
            <a:off x="4985744" y="2902518"/>
            <a:ext cx="222293" cy="237986"/>
            <a:chOff x="5029650" y="894850"/>
            <a:chExt cx="1559950" cy="1670075"/>
          </a:xfrm>
        </p:grpSpPr>
        <p:sp>
          <p:nvSpPr>
            <p:cNvPr id="1045" name="Google Shape;1045;p35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5"/>
          <p:cNvGrpSpPr/>
          <p:nvPr/>
        </p:nvGrpSpPr>
        <p:grpSpPr>
          <a:xfrm>
            <a:off x="3979968" y="2921659"/>
            <a:ext cx="160902" cy="226360"/>
            <a:chOff x="2790850" y="955650"/>
            <a:chExt cx="1984000" cy="2791125"/>
          </a:xfrm>
        </p:grpSpPr>
        <p:sp>
          <p:nvSpPr>
            <p:cNvPr id="1055" name="Google Shape;1055;p35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783;p34">
            <a:extLst>
              <a:ext uri="{FF2B5EF4-FFF2-40B4-BE49-F238E27FC236}">
                <a16:creationId xmlns:a16="http://schemas.microsoft.com/office/drawing/2014/main" xmlns="" id="{E47436DB-0232-46F1-B184-1DD0C08AEF44}"/>
              </a:ext>
            </a:extLst>
          </p:cNvPr>
          <p:cNvSpPr/>
          <p:nvPr/>
        </p:nvSpPr>
        <p:spPr>
          <a:xfrm>
            <a:off x="6035083" y="2943798"/>
            <a:ext cx="198201" cy="215849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xmlns="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1281895" y="3339325"/>
            <a:ext cx="2326500" cy="6066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1361416" y="2521650"/>
            <a:ext cx="2326500" cy="57713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1348325" y="1750601"/>
            <a:ext cx="2310742" cy="57713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348325" y="1782582"/>
            <a:ext cx="2076000" cy="5360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Roboto Black" panose="020B0604020202020204" charset="0"/>
                <a:ea typeface="Roboto Black" panose="020B0604020202020204" charset="0"/>
              </a:rPr>
              <a:t>SMCV </a:t>
            </a:r>
            <a:endParaRPr sz="2000" b="1" dirty="0">
              <a:solidFill>
                <a:schemeClr val="dk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8" name="Google Shape;418;p26"/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6"/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3" name="Google Shape;423;p26"/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2" name="Google Shape;432;p26"/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A516A07F-D441-4E52-9B0A-29C9C7105737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1407145" y="2750934"/>
            <a:ext cx="2076000" cy="347851"/>
          </a:xfrm>
        </p:spPr>
        <p:txBody>
          <a:bodyPr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Facilidade</a:t>
            </a:r>
            <a:endParaRPr lang="pt-BR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1420345" y="3429765"/>
            <a:ext cx="2003979" cy="414970"/>
          </a:xfrm>
        </p:spPr>
        <p:txBody>
          <a:bodyPr/>
          <a:lstStyle/>
          <a:p>
            <a:pPr algn="ctr"/>
            <a:r>
              <a:rPr lang="pt-BR" sz="20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Inovação</a:t>
            </a:r>
            <a:endParaRPr lang="pt-BR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xmlns="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374" y="2736852"/>
            <a:ext cx="2758435" cy="12187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8735011A-1077-4B16-92CA-46559FC1D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93" y="1610708"/>
            <a:ext cx="7267062" cy="2969009"/>
          </a:xfrm>
          <a:prstGeom prst="rect">
            <a:avLst/>
          </a:prstGeom>
        </p:spPr>
      </p:pic>
      <p:pic>
        <p:nvPicPr>
          <p:cNvPr id="11" name="Imagem 10" descr="Uma imagem contendo atletismo, terno, camisa&#10;&#10;Descrição gerada automaticamente">
            <a:extLst>
              <a:ext uri="{FF2B5EF4-FFF2-40B4-BE49-F238E27FC236}">
                <a16:creationId xmlns:a16="http://schemas.microsoft.com/office/drawing/2014/main" xmlns="" id="{FEEE74A0-AE42-4AC8-AD22-D4000E4224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5" b="90016" l="10000" r="90000">
                        <a14:foregroundMark x1="45000" y1="8615" x2="45000" y2="8615"/>
                        <a14:foregroundMark x1="76279" y1="16023" x2="76279" y2="16023"/>
                        <a14:foregroundMark x1="42093" y1="90016" x2="42093" y2="90016"/>
                      </a14:backgroundRemoval>
                    </a14:imgEffect>
                  </a14:imgLayer>
                </a14:imgProps>
              </a:ext>
            </a:extLst>
          </a:blip>
          <a:srcRect l="21922" r="17814"/>
          <a:stretch/>
        </p:blipFill>
        <p:spPr>
          <a:xfrm flipH="1">
            <a:off x="7829852" y="2201084"/>
            <a:ext cx="1130735" cy="25717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2800" b="1" dirty="0"/>
              <a:t>PLANEJAMENTO  DO PROJETO</a:t>
            </a:r>
            <a:endParaRPr sz="26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2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2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436724" y="381900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4" name="Subtítulo 3">
            <a:extLst>
              <a:ext uri="{FF2B5EF4-FFF2-40B4-BE49-F238E27FC236}">
                <a16:creationId xmlns:a16="http://schemas.microsoft.com/office/drawing/2014/main" xmlns="" id="{4EC93674-937F-403C-B3BA-59618C464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8478" y="2886363"/>
            <a:ext cx="3928847" cy="1420500"/>
          </a:xfrm>
        </p:spPr>
        <p:txBody>
          <a:bodyPr/>
          <a:lstStyle/>
          <a:p>
            <a:pPr marL="571500" indent="-457200" algn="ctr">
              <a:buFont typeface="Wingdings" panose="05000000000000000000" pitchFamily="2" charset="2"/>
              <a:buChar char="Ø"/>
            </a:pPr>
            <a:r>
              <a:rPr lang="pt-BR" sz="2000" dirty="0">
                <a:latin typeface="Roboto Black" panose="020B0604020202020204" charset="0"/>
                <a:ea typeface="Roboto Black" panose="020B0604020202020204" charset="0"/>
              </a:rPr>
              <a:t>Divisão de tarefas</a:t>
            </a:r>
          </a:p>
          <a:p>
            <a:pPr marL="571500" indent="-457200" algn="ctr">
              <a:buFont typeface="Wingdings" panose="05000000000000000000" pitchFamily="2" charset="2"/>
              <a:buChar char="Ø"/>
            </a:pPr>
            <a:r>
              <a:rPr lang="pt-BR" sz="2000" dirty="0">
                <a:latin typeface="Roboto Black" panose="020B0604020202020204" charset="0"/>
                <a:ea typeface="Roboto Black" panose="020B0604020202020204" charset="0"/>
              </a:rPr>
              <a:t>Sprints semanais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xmlns="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7E1D5A65-D14E-42C2-B65C-BBFF52A5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" y="1798300"/>
            <a:ext cx="7971183" cy="24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93681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116</Words>
  <Application>Microsoft Office PowerPoint</Application>
  <PresentationFormat>Apresentação na tela (16:9)</PresentationFormat>
  <Paragraphs>48</Paragraphs>
  <Slides>18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Roboto Light</vt:lpstr>
      <vt:lpstr>Impact</vt:lpstr>
      <vt:lpstr>Roboto Mono Thin</vt:lpstr>
      <vt:lpstr>Wingdings</vt:lpstr>
      <vt:lpstr>Bree Serif</vt:lpstr>
      <vt:lpstr>Roboto Thin</vt:lpstr>
      <vt:lpstr>Didact Gothic</vt:lpstr>
      <vt:lpstr>Arial</vt:lpstr>
      <vt:lpstr>Roboto Black</vt:lpstr>
      <vt:lpstr>WEB PROPOSAL</vt:lpstr>
      <vt:lpstr>Apresentação do PowerPoint</vt:lpstr>
      <vt:lpstr>INTEGRANTES</vt:lpstr>
      <vt:lpstr>Apresentação do PowerPoint</vt:lpstr>
      <vt:lpstr>PROBLEMA E JUSTIFICATIVA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DOS RISCOS</vt:lpstr>
      <vt:lpstr>Apresentação do PowerPoint</vt:lpstr>
      <vt:lpstr>LOW LEVEL DESIGN</vt:lpstr>
      <vt:lpstr>Apresentação do PowerPoint</vt:lpstr>
      <vt:lpstr>MODELO DE DADOS</vt:lpstr>
      <vt:lpstr>FLUXOGRAMA DE SUPORTE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Casa</cp:lastModifiedBy>
  <cp:revision>54</cp:revision>
  <dcterms:modified xsi:type="dcterms:W3CDTF">2019-11-27T18:34:42Z</dcterms:modified>
</cp:coreProperties>
</file>